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The Seasons" charset="1" panose="00000000000000000000"/>
      <p:regular r:id="rId17"/>
    </p:embeddedFont>
    <p:embeddedFont>
      <p:font typeface="Libre Baskerville" charset="1" panose="02000000000000000000"/>
      <p:regular r:id="rId18"/>
    </p:embeddedFont>
    <p:embeddedFont>
      <p:font typeface="Glacial Indifference" charset="1" panose="00000000000000000000"/>
      <p:regular r:id="rId19"/>
    </p:embeddedFont>
    <p:embeddedFont>
      <p:font typeface="The Seasons Bold" charset="1" panose="00000000000000000000"/>
      <p:regular r:id="rId20"/>
    </p:embeddedFont>
    <p:embeddedFont>
      <p:font typeface="Glacial Indifference Bold" charset="1" panose="000008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jpeg" Type="http://schemas.openxmlformats.org/officeDocument/2006/relationships/image"/><Relationship Id="rId4"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1370454" y="0"/>
            <a:ext cx="6917546" cy="10287000"/>
            <a:chOff x="0" y="0"/>
            <a:chExt cx="9223395" cy="13716000"/>
          </a:xfrm>
        </p:grpSpPr>
        <p:pic>
          <p:nvPicPr>
            <p:cNvPr name="Picture 3" id="3"/>
            <p:cNvPicPr>
              <a:picLocks noChangeAspect="true"/>
            </p:cNvPicPr>
            <p:nvPr/>
          </p:nvPicPr>
          <p:blipFill>
            <a:blip r:embed="rId2"/>
            <a:srcRect l="0" t="461" r="0" b="461"/>
            <a:stretch>
              <a:fillRect/>
            </a:stretch>
          </p:blipFill>
          <p:spPr>
            <a:xfrm flipH="false" flipV="false">
              <a:off x="0" y="0"/>
              <a:ext cx="9223395" cy="13716000"/>
            </a:xfrm>
            <a:prstGeom prst="rect">
              <a:avLst/>
            </a:prstGeom>
          </p:spPr>
        </p:pic>
      </p:grpSp>
      <p:sp>
        <p:nvSpPr>
          <p:cNvPr name="Freeform 4" id="4"/>
          <p:cNvSpPr/>
          <p:nvPr/>
        </p:nvSpPr>
        <p:spPr>
          <a:xfrm flipH="false" flipV="false" rot="0">
            <a:off x="9144000" y="8159281"/>
            <a:ext cx="1099019" cy="1099019"/>
          </a:xfrm>
          <a:custGeom>
            <a:avLst/>
            <a:gdLst/>
            <a:ahLst/>
            <a:cxnLst/>
            <a:rect r="r" b="b" t="t" l="l"/>
            <a:pathLst>
              <a:path h="1099019" w="1099019">
                <a:moveTo>
                  <a:pt x="0" y="0"/>
                </a:moveTo>
                <a:lnTo>
                  <a:pt x="1099019" y="0"/>
                </a:lnTo>
                <a:lnTo>
                  <a:pt x="1099019" y="1099019"/>
                </a:lnTo>
                <a:lnTo>
                  <a:pt x="0" y="10990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668962" y="1476841"/>
            <a:ext cx="9701491" cy="3225110"/>
          </a:xfrm>
          <a:prstGeom prst="rect">
            <a:avLst/>
          </a:prstGeom>
        </p:spPr>
        <p:txBody>
          <a:bodyPr anchor="t" rtlCol="false" tIns="0" lIns="0" bIns="0" rIns="0">
            <a:spAutoFit/>
          </a:bodyPr>
          <a:lstStyle/>
          <a:p>
            <a:pPr algn="l">
              <a:lnSpc>
                <a:spcPts val="12010"/>
              </a:lnSpc>
            </a:pPr>
            <a:r>
              <a:rPr lang="en-US" sz="9608">
                <a:solidFill>
                  <a:srgbClr val="866255"/>
                </a:solidFill>
                <a:latin typeface="The Seasons"/>
                <a:ea typeface="The Seasons"/>
                <a:cs typeface="The Seasons"/>
                <a:sym typeface="The Seasons"/>
              </a:rPr>
              <a:t>PROJECT</a:t>
            </a:r>
          </a:p>
          <a:p>
            <a:pPr algn="l">
              <a:lnSpc>
                <a:spcPts val="12010"/>
              </a:lnSpc>
            </a:pPr>
            <a:r>
              <a:rPr lang="en-US" sz="9608">
                <a:solidFill>
                  <a:srgbClr val="866255"/>
                </a:solidFill>
                <a:latin typeface="The Seasons"/>
                <a:ea typeface="The Seasons"/>
                <a:cs typeface="The Seasons"/>
                <a:sym typeface="The Seasons"/>
              </a:rPr>
              <a:t>PRESENTATION</a:t>
            </a:r>
          </a:p>
        </p:txBody>
      </p:sp>
      <p:sp>
        <p:nvSpPr>
          <p:cNvPr name="TextBox 6" id="6"/>
          <p:cNvSpPr txBox="true"/>
          <p:nvPr/>
        </p:nvSpPr>
        <p:spPr>
          <a:xfrm rot="0">
            <a:off x="1668962" y="5181658"/>
            <a:ext cx="4327254" cy="594002"/>
          </a:xfrm>
          <a:prstGeom prst="rect">
            <a:avLst/>
          </a:prstGeom>
        </p:spPr>
        <p:txBody>
          <a:bodyPr anchor="t" rtlCol="false" tIns="0" lIns="0" bIns="0" rIns="0">
            <a:spAutoFit/>
          </a:bodyPr>
          <a:lstStyle/>
          <a:p>
            <a:pPr algn="l">
              <a:lnSpc>
                <a:spcPts val="4863"/>
              </a:lnSpc>
            </a:pPr>
            <a:r>
              <a:rPr lang="en-US" sz="3474" spc="423">
                <a:solidFill>
                  <a:srgbClr val="866255"/>
                </a:solidFill>
                <a:latin typeface="Libre Baskerville"/>
                <a:ea typeface="Libre Baskerville"/>
                <a:cs typeface="Libre Baskerville"/>
                <a:sym typeface="Libre Baskerville"/>
              </a:rPr>
              <a:t>TEAM:</a:t>
            </a:r>
          </a:p>
        </p:txBody>
      </p:sp>
      <p:grpSp>
        <p:nvGrpSpPr>
          <p:cNvPr name="Group 7" id="7"/>
          <p:cNvGrpSpPr/>
          <p:nvPr/>
        </p:nvGrpSpPr>
        <p:grpSpPr>
          <a:xfrm rot="0">
            <a:off x="1668962" y="5893082"/>
            <a:ext cx="7196276" cy="1607300"/>
            <a:chOff x="0" y="0"/>
            <a:chExt cx="9595035" cy="2143066"/>
          </a:xfrm>
        </p:grpSpPr>
        <p:sp>
          <p:nvSpPr>
            <p:cNvPr name="TextBox 8" id="8"/>
            <p:cNvSpPr txBox="true"/>
            <p:nvPr/>
          </p:nvSpPr>
          <p:spPr>
            <a:xfrm rot="0">
              <a:off x="0" y="-66675"/>
              <a:ext cx="9595035" cy="675547"/>
            </a:xfrm>
            <a:prstGeom prst="rect">
              <a:avLst/>
            </a:prstGeom>
          </p:spPr>
          <p:txBody>
            <a:bodyPr anchor="t" rtlCol="false" tIns="0" lIns="0" bIns="0" rIns="0">
              <a:spAutoFit/>
            </a:bodyPr>
            <a:lstStyle/>
            <a:p>
              <a:pPr algn="l">
                <a:lnSpc>
                  <a:spcPts val="4230"/>
                </a:lnSpc>
              </a:pPr>
              <a:r>
                <a:rPr lang="en-US" sz="3021" spc="368">
                  <a:solidFill>
                    <a:srgbClr val="866255"/>
                  </a:solidFill>
                  <a:latin typeface="Glacial Indifference"/>
                  <a:ea typeface="Glacial Indifference"/>
                  <a:cs typeface="Glacial Indifference"/>
                  <a:sym typeface="Glacial Indifference"/>
                </a:rPr>
                <a:t>Gautham R - 21BCE6159</a:t>
              </a:r>
            </a:p>
          </p:txBody>
        </p:sp>
        <p:sp>
          <p:nvSpPr>
            <p:cNvPr name="TextBox 9" id="9"/>
            <p:cNvSpPr txBox="true"/>
            <p:nvPr/>
          </p:nvSpPr>
          <p:spPr>
            <a:xfrm rot="0">
              <a:off x="0" y="698760"/>
              <a:ext cx="9595035" cy="675547"/>
            </a:xfrm>
            <a:prstGeom prst="rect">
              <a:avLst/>
            </a:prstGeom>
          </p:spPr>
          <p:txBody>
            <a:bodyPr anchor="t" rtlCol="false" tIns="0" lIns="0" bIns="0" rIns="0">
              <a:spAutoFit/>
            </a:bodyPr>
            <a:lstStyle/>
            <a:p>
              <a:pPr algn="l">
                <a:lnSpc>
                  <a:spcPts val="4230"/>
                </a:lnSpc>
              </a:pPr>
              <a:r>
                <a:rPr lang="en-US" sz="3021" spc="368">
                  <a:solidFill>
                    <a:srgbClr val="866255"/>
                  </a:solidFill>
                  <a:latin typeface="Glacial Indifference"/>
                  <a:ea typeface="Glacial Indifference"/>
                  <a:cs typeface="Glacial Indifference"/>
                  <a:sym typeface="Glacial Indifference"/>
                </a:rPr>
                <a:t>Mohamed Riyaas R - 21BCE5828</a:t>
              </a:r>
            </a:p>
          </p:txBody>
        </p:sp>
        <p:sp>
          <p:nvSpPr>
            <p:cNvPr name="TextBox 10" id="10"/>
            <p:cNvSpPr txBox="true"/>
            <p:nvPr/>
          </p:nvSpPr>
          <p:spPr>
            <a:xfrm rot="0">
              <a:off x="0" y="1467520"/>
              <a:ext cx="8365148" cy="675547"/>
            </a:xfrm>
            <a:prstGeom prst="rect">
              <a:avLst/>
            </a:prstGeom>
          </p:spPr>
          <p:txBody>
            <a:bodyPr anchor="t" rtlCol="false" tIns="0" lIns="0" bIns="0" rIns="0">
              <a:spAutoFit/>
            </a:bodyPr>
            <a:lstStyle/>
            <a:p>
              <a:pPr algn="l">
                <a:lnSpc>
                  <a:spcPts val="4230"/>
                </a:lnSpc>
              </a:pPr>
              <a:r>
                <a:rPr lang="en-US" sz="3021" spc="368">
                  <a:solidFill>
                    <a:srgbClr val="866255"/>
                  </a:solidFill>
                  <a:latin typeface="Glacial Indifference"/>
                  <a:ea typeface="Glacial Indifference"/>
                  <a:cs typeface="Glacial Indifference"/>
                  <a:sym typeface="Glacial Indifference"/>
                </a:rPr>
                <a:t>Omprakash - 21BCE1950</a:t>
              </a:r>
            </a:p>
          </p:txBody>
        </p:sp>
      </p:grpSp>
      <p:sp>
        <p:nvSpPr>
          <p:cNvPr name="TextBox 11" id="11"/>
          <p:cNvSpPr txBox="true"/>
          <p:nvPr/>
        </p:nvSpPr>
        <p:spPr>
          <a:xfrm rot="0">
            <a:off x="1668962" y="7861152"/>
            <a:ext cx="4327254" cy="594002"/>
          </a:xfrm>
          <a:prstGeom prst="rect">
            <a:avLst/>
          </a:prstGeom>
        </p:spPr>
        <p:txBody>
          <a:bodyPr anchor="t" rtlCol="false" tIns="0" lIns="0" bIns="0" rIns="0">
            <a:spAutoFit/>
          </a:bodyPr>
          <a:lstStyle/>
          <a:p>
            <a:pPr algn="l">
              <a:lnSpc>
                <a:spcPts val="4863"/>
              </a:lnSpc>
            </a:pPr>
            <a:r>
              <a:rPr lang="en-US" sz="3474" spc="423">
                <a:solidFill>
                  <a:srgbClr val="866255"/>
                </a:solidFill>
                <a:latin typeface="Libre Baskerville"/>
                <a:ea typeface="Libre Baskerville"/>
                <a:cs typeface="Libre Baskerville"/>
                <a:sym typeface="Libre Baskerville"/>
              </a:rPr>
              <a:t>GUIDE:</a:t>
            </a:r>
          </a:p>
        </p:txBody>
      </p:sp>
      <p:sp>
        <p:nvSpPr>
          <p:cNvPr name="TextBox 12" id="12"/>
          <p:cNvSpPr txBox="true"/>
          <p:nvPr/>
        </p:nvSpPr>
        <p:spPr>
          <a:xfrm rot="0">
            <a:off x="1668962" y="8508395"/>
            <a:ext cx="7196276" cy="523329"/>
          </a:xfrm>
          <a:prstGeom prst="rect">
            <a:avLst/>
          </a:prstGeom>
        </p:spPr>
        <p:txBody>
          <a:bodyPr anchor="t" rtlCol="false" tIns="0" lIns="0" bIns="0" rIns="0">
            <a:spAutoFit/>
          </a:bodyPr>
          <a:lstStyle/>
          <a:p>
            <a:pPr algn="l">
              <a:lnSpc>
                <a:spcPts val="4230"/>
              </a:lnSpc>
            </a:pPr>
            <a:r>
              <a:rPr lang="en-US" sz="3021" spc="368">
                <a:solidFill>
                  <a:srgbClr val="866255"/>
                </a:solidFill>
                <a:latin typeface="Glacial Indifference"/>
                <a:ea typeface="Glacial Indifference"/>
                <a:cs typeface="Glacial Indifference"/>
                <a:sym typeface="Glacial Indifference"/>
              </a:rPr>
              <a:t>Dr. Sherly Alphonse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3640556" y="0"/>
            <a:ext cx="4647444" cy="10287000"/>
            <a:chOff x="0" y="0"/>
            <a:chExt cx="6196592" cy="13716000"/>
          </a:xfrm>
        </p:grpSpPr>
        <p:pic>
          <p:nvPicPr>
            <p:cNvPr name="Picture 3" id="3"/>
            <p:cNvPicPr>
              <a:picLocks noChangeAspect="true"/>
            </p:cNvPicPr>
            <p:nvPr/>
          </p:nvPicPr>
          <p:blipFill>
            <a:blip r:embed="rId2"/>
            <a:srcRect l="16116" t="0" r="16116" b="0"/>
            <a:stretch>
              <a:fillRect/>
            </a:stretch>
          </p:blipFill>
          <p:spPr>
            <a:xfrm flipH="false" flipV="false">
              <a:off x="0" y="0"/>
              <a:ext cx="6196592" cy="13716000"/>
            </a:xfrm>
            <a:prstGeom prst="rect">
              <a:avLst/>
            </a:prstGeom>
          </p:spPr>
        </p:pic>
      </p:grpSp>
      <p:sp>
        <p:nvSpPr>
          <p:cNvPr name="Freeform 4" id="4"/>
          <p:cNvSpPr/>
          <p:nvPr/>
        </p:nvSpPr>
        <p:spPr>
          <a:xfrm flipH="false" flipV="false" rot="0">
            <a:off x="6529506" y="6966259"/>
            <a:ext cx="7111050" cy="1048700"/>
          </a:xfrm>
          <a:custGeom>
            <a:avLst/>
            <a:gdLst/>
            <a:ahLst/>
            <a:cxnLst/>
            <a:rect r="r" b="b" t="t" l="l"/>
            <a:pathLst>
              <a:path h="1048700" w="7111050">
                <a:moveTo>
                  <a:pt x="0" y="0"/>
                </a:moveTo>
                <a:lnTo>
                  <a:pt x="7111050" y="0"/>
                </a:lnTo>
                <a:lnTo>
                  <a:pt x="7111050" y="1048700"/>
                </a:lnTo>
                <a:lnTo>
                  <a:pt x="0" y="1048700"/>
                </a:lnTo>
                <a:lnTo>
                  <a:pt x="0" y="0"/>
                </a:lnTo>
                <a:close/>
              </a:path>
            </a:pathLst>
          </a:custGeom>
          <a:blipFill>
            <a:blip r:embed="rId3"/>
            <a:stretch>
              <a:fillRect l="0" t="0" r="0" b="0"/>
            </a:stretch>
          </a:blipFill>
        </p:spPr>
      </p:sp>
      <p:sp>
        <p:nvSpPr>
          <p:cNvPr name="Freeform 5" id="5"/>
          <p:cNvSpPr/>
          <p:nvPr/>
        </p:nvSpPr>
        <p:spPr>
          <a:xfrm flipH="false" flipV="false" rot="0">
            <a:off x="1361451" y="5381625"/>
            <a:ext cx="5168055" cy="4217968"/>
          </a:xfrm>
          <a:custGeom>
            <a:avLst/>
            <a:gdLst/>
            <a:ahLst/>
            <a:cxnLst/>
            <a:rect r="r" b="b" t="t" l="l"/>
            <a:pathLst>
              <a:path h="4217968" w="5168055">
                <a:moveTo>
                  <a:pt x="0" y="0"/>
                </a:moveTo>
                <a:lnTo>
                  <a:pt x="5168055" y="0"/>
                </a:lnTo>
                <a:lnTo>
                  <a:pt x="5168055" y="4217968"/>
                </a:lnTo>
                <a:lnTo>
                  <a:pt x="0" y="4217968"/>
                </a:lnTo>
                <a:lnTo>
                  <a:pt x="0" y="0"/>
                </a:lnTo>
                <a:close/>
              </a:path>
            </a:pathLst>
          </a:custGeom>
          <a:blipFill>
            <a:blip r:embed="rId4"/>
            <a:stretch>
              <a:fillRect l="0" t="0" r="0" b="0"/>
            </a:stretch>
          </a:blipFill>
        </p:spPr>
      </p:sp>
      <p:sp>
        <p:nvSpPr>
          <p:cNvPr name="TextBox 6" id="6"/>
          <p:cNvSpPr txBox="true"/>
          <p:nvPr/>
        </p:nvSpPr>
        <p:spPr>
          <a:xfrm rot="0">
            <a:off x="1784874" y="3780790"/>
            <a:ext cx="9728117" cy="1362710"/>
          </a:xfrm>
          <a:prstGeom prst="rect">
            <a:avLst/>
          </a:prstGeom>
        </p:spPr>
        <p:txBody>
          <a:bodyPr anchor="t" rtlCol="false" tIns="0" lIns="0" bIns="0" rIns="0">
            <a:spAutoFit/>
          </a:bodyPr>
          <a:lstStyle/>
          <a:p>
            <a:pPr algn="just">
              <a:lnSpc>
                <a:spcPts val="3639"/>
              </a:lnSpc>
            </a:pPr>
            <a:r>
              <a:rPr lang="en-US" sz="2599">
                <a:solidFill>
                  <a:srgbClr val="866255"/>
                </a:solidFill>
                <a:latin typeface="Glacial Indifference"/>
                <a:ea typeface="Glacial Indifference"/>
                <a:cs typeface="Glacial Indifference"/>
                <a:sym typeface="Glacial Indifference"/>
              </a:rPr>
              <a:t>A drastic improvement in the overall model has been experienced in the project, resulting in a better accuracy rate, that uses ResNet 50 model.</a:t>
            </a:r>
          </a:p>
        </p:txBody>
      </p:sp>
      <p:sp>
        <p:nvSpPr>
          <p:cNvPr name="TextBox 7" id="7"/>
          <p:cNvSpPr txBox="true"/>
          <p:nvPr/>
        </p:nvSpPr>
        <p:spPr>
          <a:xfrm rot="0">
            <a:off x="1784874" y="885825"/>
            <a:ext cx="10517602" cy="2716119"/>
          </a:xfrm>
          <a:prstGeom prst="rect">
            <a:avLst/>
          </a:prstGeom>
        </p:spPr>
        <p:txBody>
          <a:bodyPr anchor="t" rtlCol="false" tIns="0" lIns="0" bIns="0" rIns="0">
            <a:spAutoFit/>
          </a:bodyPr>
          <a:lstStyle/>
          <a:p>
            <a:pPr algn="l">
              <a:lnSpc>
                <a:spcPts val="9544"/>
              </a:lnSpc>
            </a:pPr>
            <a:r>
              <a:rPr lang="en-US" sz="8088" b="true">
                <a:solidFill>
                  <a:srgbClr val="866255"/>
                </a:solidFill>
                <a:latin typeface="The Seasons Bold"/>
                <a:ea typeface="The Seasons Bold"/>
                <a:cs typeface="The Seasons Bold"/>
                <a:sym typeface="The Seasons Bold"/>
              </a:rPr>
              <a:t>FINAL REFLECTIONS AND FUTURE STEPS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0" y="0"/>
            <a:ext cx="7612893" cy="10287000"/>
            <a:chOff x="0" y="0"/>
            <a:chExt cx="10150524" cy="13716000"/>
          </a:xfrm>
        </p:grpSpPr>
        <p:pic>
          <p:nvPicPr>
            <p:cNvPr name="Picture 3" id="3"/>
            <p:cNvPicPr>
              <a:picLocks noChangeAspect="true"/>
            </p:cNvPicPr>
            <p:nvPr/>
          </p:nvPicPr>
          <p:blipFill>
            <a:blip r:embed="rId2"/>
            <a:srcRect l="0" t="4957" r="0" b="4957"/>
            <a:stretch>
              <a:fillRect/>
            </a:stretch>
          </p:blipFill>
          <p:spPr>
            <a:xfrm flipH="false" flipV="false">
              <a:off x="0" y="0"/>
              <a:ext cx="10150524" cy="13716000"/>
            </a:xfrm>
            <a:prstGeom prst="rect">
              <a:avLst/>
            </a:prstGeom>
          </p:spPr>
        </p:pic>
      </p:grpSp>
      <p:sp>
        <p:nvSpPr>
          <p:cNvPr name="TextBox 4" id="4"/>
          <p:cNvSpPr txBox="true"/>
          <p:nvPr/>
        </p:nvSpPr>
        <p:spPr>
          <a:xfrm rot="0">
            <a:off x="9541592" y="3373013"/>
            <a:ext cx="7717708" cy="1701110"/>
          </a:xfrm>
          <a:prstGeom prst="rect">
            <a:avLst/>
          </a:prstGeom>
        </p:spPr>
        <p:txBody>
          <a:bodyPr anchor="t" rtlCol="false" tIns="0" lIns="0" bIns="0" rIns="0">
            <a:spAutoFit/>
          </a:bodyPr>
          <a:lstStyle/>
          <a:p>
            <a:pPr algn="l">
              <a:lnSpc>
                <a:spcPts val="12010"/>
              </a:lnSpc>
            </a:pPr>
            <a:r>
              <a:rPr lang="en-US" sz="9608">
                <a:solidFill>
                  <a:srgbClr val="866255"/>
                </a:solidFill>
                <a:latin typeface="The Seasons"/>
                <a:ea typeface="The Seasons"/>
                <a:cs typeface="The Seasons"/>
                <a:sym typeface="The Seasons"/>
              </a:rPr>
              <a:t>THANK YOU.</a:t>
            </a:r>
          </a:p>
        </p:txBody>
      </p:sp>
      <p:sp>
        <p:nvSpPr>
          <p:cNvPr name="TextBox 5" id="5"/>
          <p:cNvSpPr txBox="true"/>
          <p:nvPr/>
        </p:nvSpPr>
        <p:spPr>
          <a:xfrm rot="0">
            <a:off x="9688017" y="5192189"/>
            <a:ext cx="4836270" cy="1441979"/>
          </a:xfrm>
          <a:prstGeom prst="rect">
            <a:avLst/>
          </a:prstGeom>
        </p:spPr>
        <p:txBody>
          <a:bodyPr anchor="t" rtlCol="false" tIns="0" lIns="0" bIns="0" rIns="0">
            <a:spAutoFit/>
          </a:bodyPr>
          <a:lstStyle/>
          <a:p>
            <a:pPr algn="l">
              <a:lnSpc>
                <a:spcPts val="5794"/>
              </a:lnSpc>
            </a:pPr>
            <a:r>
              <a:rPr lang="en-US" sz="4139" spc="504">
                <a:solidFill>
                  <a:srgbClr val="866255"/>
                </a:solidFill>
                <a:latin typeface="Glacial Indifference"/>
                <a:ea typeface="Glacial Indifference"/>
                <a:cs typeface="Glacial Indifference"/>
                <a:sym typeface="Glacial Indifference"/>
              </a:rPr>
              <a:t>GET INVOLVED WITH WARLENS</a:t>
            </a:r>
          </a:p>
        </p:txBody>
      </p:sp>
      <p:sp>
        <p:nvSpPr>
          <p:cNvPr name="TextBox 6" id="6"/>
          <p:cNvSpPr txBox="true"/>
          <p:nvPr/>
        </p:nvSpPr>
        <p:spPr>
          <a:xfrm rot="0">
            <a:off x="9688017" y="7202658"/>
            <a:ext cx="4836270" cy="1099820"/>
          </a:xfrm>
          <a:prstGeom prst="rect">
            <a:avLst/>
          </a:prstGeom>
        </p:spPr>
        <p:txBody>
          <a:bodyPr anchor="t" rtlCol="false" tIns="0" lIns="0" bIns="0" rIns="0">
            <a:spAutoFit/>
          </a:bodyPr>
          <a:lstStyle/>
          <a:p>
            <a:pPr algn="l">
              <a:lnSpc>
                <a:spcPts val="4480"/>
              </a:lnSpc>
            </a:pPr>
            <a:r>
              <a:rPr lang="en-US" sz="3200" spc="390">
                <a:solidFill>
                  <a:srgbClr val="866255"/>
                </a:solidFill>
                <a:latin typeface="Glacial Indifference"/>
                <a:ea typeface="Glacial Indifference"/>
                <a:cs typeface="Glacial Indifference"/>
                <a:sym typeface="Glacial Indifference"/>
              </a:rPr>
              <a:t>Dr.Abinaya.S</a:t>
            </a:r>
          </a:p>
          <a:p>
            <a:pPr algn="l">
              <a:lnSpc>
                <a:spcPts val="4480"/>
              </a:lnSpc>
            </a:pPr>
            <a:r>
              <a:rPr lang="en-US" sz="3200" spc="390">
                <a:solidFill>
                  <a:srgbClr val="866255"/>
                </a:solidFill>
                <a:latin typeface="Glacial Indifference"/>
                <a:ea typeface="Glacial Indifference"/>
                <a:cs typeface="Glacial Indifference"/>
                <a:sym typeface="Glacial Indifference"/>
              </a:rPr>
              <a:t>Dr.Sharmila Devi.S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1370454" y="0"/>
            <a:ext cx="6917546" cy="10287000"/>
            <a:chOff x="0" y="0"/>
            <a:chExt cx="9223395" cy="13716000"/>
          </a:xfrm>
        </p:grpSpPr>
        <p:pic>
          <p:nvPicPr>
            <p:cNvPr name="Picture 3" id="3"/>
            <p:cNvPicPr>
              <a:picLocks noChangeAspect="true"/>
            </p:cNvPicPr>
            <p:nvPr/>
          </p:nvPicPr>
          <p:blipFill>
            <a:blip r:embed="rId2"/>
            <a:srcRect l="0" t="461" r="0" b="461"/>
            <a:stretch>
              <a:fillRect/>
            </a:stretch>
          </p:blipFill>
          <p:spPr>
            <a:xfrm flipH="false" flipV="false">
              <a:off x="0" y="0"/>
              <a:ext cx="9223395" cy="13716000"/>
            </a:xfrm>
            <a:prstGeom prst="rect">
              <a:avLst/>
            </a:prstGeom>
          </p:spPr>
        </p:pic>
      </p:grpSp>
      <p:sp>
        <p:nvSpPr>
          <p:cNvPr name="Freeform 4" id="4"/>
          <p:cNvSpPr/>
          <p:nvPr/>
        </p:nvSpPr>
        <p:spPr>
          <a:xfrm flipH="false" flipV="false" rot="0">
            <a:off x="9144000" y="8159281"/>
            <a:ext cx="1099019" cy="1099019"/>
          </a:xfrm>
          <a:custGeom>
            <a:avLst/>
            <a:gdLst/>
            <a:ahLst/>
            <a:cxnLst/>
            <a:rect r="r" b="b" t="t" l="l"/>
            <a:pathLst>
              <a:path h="1099019" w="1099019">
                <a:moveTo>
                  <a:pt x="0" y="0"/>
                </a:moveTo>
                <a:lnTo>
                  <a:pt x="1099019" y="0"/>
                </a:lnTo>
                <a:lnTo>
                  <a:pt x="1099019" y="1099019"/>
                </a:lnTo>
                <a:lnTo>
                  <a:pt x="0" y="10990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518236" y="1091338"/>
            <a:ext cx="8724782" cy="5509895"/>
          </a:xfrm>
          <a:prstGeom prst="rect">
            <a:avLst/>
          </a:prstGeom>
        </p:spPr>
        <p:txBody>
          <a:bodyPr anchor="t" rtlCol="false" tIns="0" lIns="0" bIns="0" rIns="0">
            <a:spAutoFit/>
          </a:bodyPr>
          <a:lstStyle/>
          <a:p>
            <a:pPr algn="l">
              <a:lnSpc>
                <a:spcPts val="8500"/>
              </a:lnSpc>
            </a:pPr>
            <a:r>
              <a:rPr lang="en-US" sz="6800">
                <a:solidFill>
                  <a:srgbClr val="866255"/>
                </a:solidFill>
                <a:latin typeface="The Seasons"/>
                <a:ea typeface="The Seasons"/>
                <a:cs typeface="The Seasons"/>
                <a:sym typeface="The Seasons"/>
              </a:rPr>
              <a:t>WARLENS – TRANSFER LEARNING FOR EVENT</a:t>
            </a:r>
          </a:p>
          <a:p>
            <a:pPr algn="l">
              <a:lnSpc>
                <a:spcPts val="8500"/>
              </a:lnSpc>
            </a:pPr>
            <a:r>
              <a:rPr lang="en-US" sz="6800">
                <a:solidFill>
                  <a:srgbClr val="866255"/>
                </a:solidFill>
                <a:latin typeface="The Seasons"/>
                <a:ea typeface="The Seasons"/>
                <a:cs typeface="The Seasons"/>
                <a:sym typeface="The Seasons"/>
              </a:rPr>
              <a:t>Classification in Conflict Zones</a:t>
            </a:r>
          </a:p>
        </p:txBody>
      </p:sp>
      <p:sp>
        <p:nvSpPr>
          <p:cNvPr name="TextBox 6" id="6"/>
          <p:cNvSpPr txBox="true"/>
          <p:nvPr/>
        </p:nvSpPr>
        <p:spPr>
          <a:xfrm rot="0">
            <a:off x="1518236" y="7280403"/>
            <a:ext cx="6210820" cy="1428387"/>
          </a:xfrm>
          <a:prstGeom prst="rect">
            <a:avLst/>
          </a:prstGeom>
        </p:spPr>
        <p:txBody>
          <a:bodyPr anchor="t" rtlCol="false" tIns="0" lIns="0" bIns="0" rIns="0">
            <a:spAutoFit/>
          </a:bodyPr>
          <a:lstStyle/>
          <a:p>
            <a:pPr algn="l">
              <a:lnSpc>
                <a:spcPts val="5794"/>
              </a:lnSpc>
            </a:pPr>
            <a:r>
              <a:rPr lang="en-US" sz="4139" spc="504">
                <a:solidFill>
                  <a:srgbClr val="866255"/>
                </a:solidFill>
                <a:latin typeface="Libre Baskerville"/>
                <a:ea typeface="Libre Baskerville"/>
                <a:cs typeface="Libre Baskerville"/>
                <a:sym typeface="Libre Baskerville"/>
              </a:rPr>
              <a:t>IMAGE CLASSIFICATION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4213194" y="0"/>
            <a:ext cx="4074806" cy="10287000"/>
            <a:chOff x="0" y="0"/>
            <a:chExt cx="5433074" cy="13716000"/>
          </a:xfrm>
        </p:grpSpPr>
        <p:pic>
          <p:nvPicPr>
            <p:cNvPr name="Picture 3" id="3"/>
            <p:cNvPicPr>
              <a:picLocks noChangeAspect="true"/>
            </p:cNvPicPr>
            <p:nvPr/>
          </p:nvPicPr>
          <p:blipFill>
            <a:blip r:embed="rId2"/>
            <a:srcRect l="20273" t="0" r="20273" b="0"/>
            <a:stretch>
              <a:fillRect/>
            </a:stretch>
          </p:blipFill>
          <p:spPr>
            <a:xfrm flipH="false" flipV="false">
              <a:off x="0" y="0"/>
              <a:ext cx="5433074" cy="13716000"/>
            </a:xfrm>
            <a:prstGeom prst="rect">
              <a:avLst/>
            </a:prstGeom>
          </p:spPr>
        </p:pic>
      </p:grpSp>
      <p:sp>
        <p:nvSpPr>
          <p:cNvPr name="TextBox 4" id="4"/>
          <p:cNvSpPr txBox="true"/>
          <p:nvPr/>
        </p:nvSpPr>
        <p:spPr>
          <a:xfrm rot="0">
            <a:off x="1580682" y="1444394"/>
            <a:ext cx="10995460" cy="1388334"/>
          </a:xfrm>
          <a:prstGeom prst="rect">
            <a:avLst/>
          </a:prstGeom>
        </p:spPr>
        <p:txBody>
          <a:bodyPr anchor="t" rtlCol="false" tIns="0" lIns="0" bIns="0" rIns="0">
            <a:spAutoFit/>
          </a:bodyPr>
          <a:lstStyle/>
          <a:p>
            <a:pPr algn="r">
              <a:lnSpc>
                <a:spcPts val="9544"/>
              </a:lnSpc>
            </a:pPr>
            <a:r>
              <a:rPr lang="en-US" b="true" sz="8088">
                <a:solidFill>
                  <a:srgbClr val="866255"/>
                </a:solidFill>
                <a:latin typeface="The Seasons Bold"/>
                <a:ea typeface="The Seasons Bold"/>
                <a:cs typeface="The Seasons Bold"/>
                <a:sym typeface="The Seasons Bold"/>
              </a:rPr>
              <a:t>BACKGROUND</a:t>
            </a:r>
          </a:p>
        </p:txBody>
      </p:sp>
      <p:sp>
        <p:nvSpPr>
          <p:cNvPr name="TextBox 5" id="5"/>
          <p:cNvSpPr txBox="true"/>
          <p:nvPr/>
        </p:nvSpPr>
        <p:spPr>
          <a:xfrm rot="0">
            <a:off x="1580682" y="3451944"/>
            <a:ext cx="10995460" cy="4948555"/>
          </a:xfrm>
          <a:prstGeom prst="rect">
            <a:avLst/>
          </a:prstGeom>
        </p:spPr>
        <p:txBody>
          <a:bodyPr anchor="t" rtlCol="false" tIns="0" lIns="0" bIns="0" rIns="0">
            <a:spAutoFit/>
          </a:bodyPr>
          <a:lstStyle/>
          <a:p>
            <a:pPr algn="just">
              <a:lnSpc>
                <a:spcPts val="3919"/>
              </a:lnSpc>
            </a:pPr>
            <a:r>
              <a:rPr lang="en-US" sz="2799">
                <a:solidFill>
                  <a:srgbClr val="866255"/>
                </a:solidFill>
                <a:latin typeface="Glacial Indifference"/>
                <a:ea typeface="Glacial Indifference"/>
                <a:cs typeface="Glacial Indifference"/>
                <a:sym typeface="Glacial Indifference"/>
              </a:rPr>
              <a:t>Conflict zones are environments where accurate event classification is critical for timely decision-making and humanitarian response. Traditional machine learning models require vast amounts of labeled data, which is often scarce in such regions due to the difficulty of data collection. WarLens proposes a novel approach utilizing transfer learning to classify events in conflict zones, leveraging pre-trained models on publicly available datasets and fine-tuning them using limited conflict-specific data. This research aims to demonstrate the effectiveness of transfer learning in improving classification accuracy and reducing the need for large annotated datasets.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6135623" y="0"/>
            <a:ext cx="2152377" cy="10287000"/>
            <a:chOff x="0" y="0"/>
            <a:chExt cx="2869836" cy="13716000"/>
          </a:xfrm>
        </p:grpSpPr>
        <p:pic>
          <p:nvPicPr>
            <p:cNvPr name="Picture 3" id="3"/>
            <p:cNvPicPr>
              <a:picLocks noChangeAspect="true"/>
            </p:cNvPicPr>
            <p:nvPr/>
          </p:nvPicPr>
          <p:blipFill>
            <a:blip r:embed="rId2"/>
            <a:srcRect l="34297" t="0" r="34297" b="0"/>
            <a:stretch>
              <a:fillRect/>
            </a:stretch>
          </p:blipFill>
          <p:spPr>
            <a:xfrm flipH="false" flipV="false">
              <a:off x="0" y="0"/>
              <a:ext cx="2869836" cy="13716000"/>
            </a:xfrm>
            <a:prstGeom prst="rect">
              <a:avLst/>
            </a:prstGeom>
          </p:spPr>
        </p:pic>
      </p:grpSp>
      <p:grpSp>
        <p:nvGrpSpPr>
          <p:cNvPr name="Group 4" id="4"/>
          <p:cNvGrpSpPr/>
          <p:nvPr/>
        </p:nvGrpSpPr>
        <p:grpSpPr>
          <a:xfrm rot="0">
            <a:off x="0" y="0"/>
            <a:ext cx="2152377" cy="10287000"/>
            <a:chOff x="0" y="0"/>
            <a:chExt cx="2869836" cy="13716000"/>
          </a:xfrm>
        </p:grpSpPr>
        <p:pic>
          <p:nvPicPr>
            <p:cNvPr name="Picture 5" id="5"/>
            <p:cNvPicPr>
              <a:picLocks noChangeAspect="true"/>
            </p:cNvPicPr>
            <p:nvPr/>
          </p:nvPicPr>
          <p:blipFill>
            <a:blip r:embed="rId3"/>
            <a:srcRect l="34297" t="0" r="34297" b="0"/>
            <a:stretch>
              <a:fillRect/>
            </a:stretch>
          </p:blipFill>
          <p:spPr>
            <a:xfrm flipH="false" flipV="false">
              <a:off x="0" y="0"/>
              <a:ext cx="2869836" cy="13716000"/>
            </a:xfrm>
            <a:prstGeom prst="rect">
              <a:avLst/>
            </a:prstGeom>
          </p:spPr>
        </p:pic>
      </p:grpSp>
      <p:sp>
        <p:nvSpPr>
          <p:cNvPr name="TextBox 6" id="6"/>
          <p:cNvSpPr txBox="true"/>
          <p:nvPr/>
        </p:nvSpPr>
        <p:spPr>
          <a:xfrm rot="0">
            <a:off x="3885199" y="1401881"/>
            <a:ext cx="10517602" cy="2613249"/>
          </a:xfrm>
          <a:prstGeom prst="rect">
            <a:avLst/>
          </a:prstGeom>
        </p:spPr>
        <p:txBody>
          <a:bodyPr anchor="t" rtlCol="false" tIns="0" lIns="0" bIns="0" rIns="0">
            <a:spAutoFit/>
          </a:bodyPr>
          <a:lstStyle/>
          <a:p>
            <a:pPr algn="ctr">
              <a:lnSpc>
                <a:spcPts val="9544"/>
              </a:lnSpc>
            </a:pPr>
            <a:r>
              <a:rPr lang="en-US" b="true" sz="8088">
                <a:solidFill>
                  <a:srgbClr val="866255"/>
                </a:solidFill>
                <a:latin typeface="The Seasons Bold"/>
                <a:ea typeface="The Seasons Bold"/>
                <a:cs typeface="The Seasons Bold"/>
                <a:sym typeface="The Seasons Bold"/>
              </a:rPr>
              <a:t>PROBLEM STATEMENT</a:t>
            </a:r>
          </a:p>
        </p:txBody>
      </p:sp>
      <p:sp>
        <p:nvSpPr>
          <p:cNvPr name="TextBox 7" id="7"/>
          <p:cNvSpPr txBox="true"/>
          <p:nvPr/>
        </p:nvSpPr>
        <p:spPr>
          <a:xfrm rot="0">
            <a:off x="3646270" y="4634079"/>
            <a:ext cx="10995460" cy="3788410"/>
          </a:xfrm>
          <a:prstGeom prst="rect">
            <a:avLst/>
          </a:prstGeom>
        </p:spPr>
        <p:txBody>
          <a:bodyPr anchor="t" rtlCol="false" tIns="0" lIns="0" bIns="0" rIns="0">
            <a:spAutoFit/>
          </a:bodyPr>
          <a:lstStyle/>
          <a:p>
            <a:pPr algn="just">
              <a:lnSpc>
                <a:spcPts val="4339"/>
              </a:lnSpc>
            </a:pPr>
            <a:r>
              <a:rPr lang="en-US" sz="3099">
                <a:solidFill>
                  <a:srgbClr val="866255"/>
                </a:solidFill>
                <a:latin typeface="Glacial Indifference"/>
                <a:ea typeface="Glacial Indifference"/>
                <a:cs typeface="Glacial Indifference"/>
                <a:sym typeface="Glacial Indifference"/>
              </a:rPr>
              <a:t>WarLens tackles the challenge of data scarcity in conflict zones, where traditional models falter due to limited labeled data, safety concerns, and the fluid nature of conflicts. It also addresses the need for domain adaptation, as models must generalize across diverse conflict environments. Additionally, ethical concerns like bias, misuse risks, and transparency in AI decision-making are key considerations in its implementation.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9618335" y="1835077"/>
            <a:ext cx="7348840" cy="2011700"/>
            <a:chOff x="0" y="0"/>
            <a:chExt cx="1935497" cy="529830"/>
          </a:xfrm>
        </p:grpSpPr>
        <p:sp>
          <p:nvSpPr>
            <p:cNvPr name="Freeform 3" id="3"/>
            <p:cNvSpPr/>
            <p:nvPr/>
          </p:nvSpPr>
          <p:spPr>
            <a:xfrm flipH="false" flipV="false" rot="0">
              <a:off x="0" y="0"/>
              <a:ext cx="1935497" cy="529830"/>
            </a:xfrm>
            <a:custGeom>
              <a:avLst/>
              <a:gdLst/>
              <a:ahLst/>
              <a:cxnLst/>
              <a:rect r="r" b="b" t="t" l="l"/>
              <a:pathLst>
                <a:path h="529830" w="1935497">
                  <a:moveTo>
                    <a:pt x="0" y="0"/>
                  </a:moveTo>
                  <a:lnTo>
                    <a:pt x="1935497" y="0"/>
                  </a:lnTo>
                  <a:lnTo>
                    <a:pt x="1935497" y="529830"/>
                  </a:lnTo>
                  <a:lnTo>
                    <a:pt x="0" y="529830"/>
                  </a:lnTo>
                  <a:close/>
                </a:path>
              </a:pathLst>
            </a:custGeom>
            <a:solidFill>
              <a:srgbClr val="AD947E"/>
            </a:solidFill>
          </p:spPr>
        </p:sp>
        <p:sp>
          <p:nvSpPr>
            <p:cNvPr name="TextBox 4" id="4"/>
            <p:cNvSpPr txBox="true"/>
            <p:nvPr/>
          </p:nvSpPr>
          <p:spPr>
            <a:xfrm>
              <a:off x="0" y="-38100"/>
              <a:ext cx="1935497" cy="56793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618335" y="4208440"/>
            <a:ext cx="7348840" cy="2011700"/>
            <a:chOff x="0" y="0"/>
            <a:chExt cx="1935497" cy="529830"/>
          </a:xfrm>
        </p:grpSpPr>
        <p:sp>
          <p:nvSpPr>
            <p:cNvPr name="Freeform 6" id="6"/>
            <p:cNvSpPr/>
            <p:nvPr/>
          </p:nvSpPr>
          <p:spPr>
            <a:xfrm flipH="false" flipV="false" rot="0">
              <a:off x="0" y="0"/>
              <a:ext cx="1935497" cy="529830"/>
            </a:xfrm>
            <a:custGeom>
              <a:avLst/>
              <a:gdLst/>
              <a:ahLst/>
              <a:cxnLst/>
              <a:rect r="r" b="b" t="t" l="l"/>
              <a:pathLst>
                <a:path h="529830" w="1935497">
                  <a:moveTo>
                    <a:pt x="0" y="0"/>
                  </a:moveTo>
                  <a:lnTo>
                    <a:pt x="1935497" y="0"/>
                  </a:lnTo>
                  <a:lnTo>
                    <a:pt x="1935497" y="529830"/>
                  </a:lnTo>
                  <a:lnTo>
                    <a:pt x="0" y="529830"/>
                  </a:lnTo>
                  <a:close/>
                </a:path>
              </a:pathLst>
            </a:custGeom>
            <a:solidFill>
              <a:srgbClr val="AD947E"/>
            </a:solidFill>
          </p:spPr>
        </p:sp>
        <p:sp>
          <p:nvSpPr>
            <p:cNvPr name="TextBox 7" id="7"/>
            <p:cNvSpPr txBox="true"/>
            <p:nvPr/>
          </p:nvSpPr>
          <p:spPr>
            <a:xfrm>
              <a:off x="0" y="-38100"/>
              <a:ext cx="1935497" cy="56793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618335" y="6581802"/>
            <a:ext cx="7348840" cy="2011700"/>
            <a:chOff x="0" y="0"/>
            <a:chExt cx="1935497" cy="529830"/>
          </a:xfrm>
        </p:grpSpPr>
        <p:sp>
          <p:nvSpPr>
            <p:cNvPr name="Freeform 9" id="9"/>
            <p:cNvSpPr/>
            <p:nvPr/>
          </p:nvSpPr>
          <p:spPr>
            <a:xfrm flipH="false" flipV="false" rot="0">
              <a:off x="0" y="0"/>
              <a:ext cx="1935497" cy="529830"/>
            </a:xfrm>
            <a:custGeom>
              <a:avLst/>
              <a:gdLst/>
              <a:ahLst/>
              <a:cxnLst/>
              <a:rect r="r" b="b" t="t" l="l"/>
              <a:pathLst>
                <a:path h="529830" w="1935497">
                  <a:moveTo>
                    <a:pt x="0" y="0"/>
                  </a:moveTo>
                  <a:lnTo>
                    <a:pt x="1935497" y="0"/>
                  </a:lnTo>
                  <a:lnTo>
                    <a:pt x="1935497" y="529830"/>
                  </a:lnTo>
                  <a:lnTo>
                    <a:pt x="0" y="529830"/>
                  </a:lnTo>
                  <a:close/>
                </a:path>
              </a:pathLst>
            </a:custGeom>
            <a:solidFill>
              <a:srgbClr val="AD947E"/>
            </a:solidFill>
          </p:spPr>
        </p:sp>
        <p:sp>
          <p:nvSpPr>
            <p:cNvPr name="TextBox 10" id="10"/>
            <p:cNvSpPr txBox="true"/>
            <p:nvPr/>
          </p:nvSpPr>
          <p:spPr>
            <a:xfrm>
              <a:off x="0" y="-38100"/>
              <a:ext cx="1935497" cy="56793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0" y="0"/>
            <a:ext cx="2949980" cy="10287000"/>
            <a:chOff x="0" y="0"/>
            <a:chExt cx="3933307" cy="13716000"/>
          </a:xfrm>
        </p:grpSpPr>
        <p:pic>
          <p:nvPicPr>
            <p:cNvPr name="Picture 12" id="12"/>
            <p:cNvPicPr>
              <a:picLocks noChangeAspect="true"/>
            </p:cNvPicPr>
            <p:nvPr/>
          </p:nvPicPr>
          <p:blipFill>
            <a:blip r:embed="rId2"/>
            <a:srcRect l="40447" t="0" r="40447" b="0"/>
            <a:stretch>
              <a:fillRect/>
            </a:stretch>
          </p:blipFill>
          <p:spPr>
            <a:xfrm flipH="false" flipV="false">
              <a:off x="0" y="0"/>
              <a:ext cx="3933307" cy="13716000"/>
            </a:xfrm>
            <a:prstGeom prst="rect">
              <a:avLst/>
            </a:prstGeom>
          </p:spPr>
        </p:pic>
      </p:grpSp>
      <p:sp>
        <p:nvSpPr>
          <p:cNvPr name="TextBox 13" id="13"/>
          <p:cNvSpPr txBox="true"/>
          <p:nvPr/>
        </p:nvSpPr>
        <p:spPr>
          <a:xfrm rot="0">
            <a:off x="4216415" y="4087587"/>
            <a:ext cx="4927585" cy="4799330"/>
          </a:xfrm>
          <a:prstGeom prst="rect">
            <a:avLst/>
          </a:prstGeom>
        </p:spPr>
        <p:txBody>
          <a:bodyPr anchor="t" rtlCol="false" tIns="0" lIns="0" bIns="0" rIns="0">
            <a:spAutoFit/>
          </a:bodyPr>
          <a:lstStyle/>
          <a:p>
            <a:pPr algn="just">
              <a:lnSpc>
                <a:spcPts val="3220"/>
              </a:lnSpc>
            </a:pPr>
            <a:r>
              <a:rPr lang="en-US" sz="2300">
                <a:solidFill>
                  <a:srgbClr val="866255"/>
                </a:solidFill>
                <a:latin typeface="Glacial Indifference"/>
                <a:ea typeface="Glacial Indifference"/>
                <a:cs typeface="Glacial Indifference"/>
                <a:sym typeface="Glacial Indifference"/>
              </a:rPr>
              <a:t>The images will be preprocessed by resizing, normalizing, augmenting, denoising, adjusting contrast, detecting edges, converting color space, cropping, batch normalizing, and whitening data. These steps will enhance data quality, promote model generalization, and improve convergence during neural network training, ensuring robust and efficient performance across various computer vision tasks.</a:t>
            </a:r>
          </a:p>
        </p:txBody>
      </p:sp>
      <p:sp>
        <p:nvSpPr>
          <p:cNvPr name="TextBox 14" id="14"/>
          <p:cNvSpPr txBox="true"/>
          <p:nvPr/>
        </p:nvSpPr>
        <p:spPr>
          <a:xfrm rot="0">
            <a:off x="10155535" y="2227874"/>
            <a:ext cx="1162482" cy="1104265"/>
          </a:xfrm>
          <a:prstGeom prst="rect">
            <a:avLst/>
          </a:prstGeom>
        </p:spPr>
        <p:txBody>
          <a:bodyPr anchor="t" rtlCol="false" tIns="0" lIns="0" bIns="0" rIns="0">
            <a:spAutoFit/>
          </a:bodyPr>
          <a:lstStyle/>
          <a:p>
            <a:pPr algn="just">
              <a:lnSpc>
                <a:spcPts val="8959"/>
              </a:lnSpc>
            </a:pPr>
            <a:r>
              <a:rPr lang="en-US" sz="6399">
                <a:solidFill>
                  <a:srgbClr val="F4EEE7"/>
                </a:solidFill>
                <a:latin typeface="Glacial Indifference"/>
                <a:ea typeface="Glacial Indifference"/>
                <a:cs typeface="Glacial Indifference"/>
                <a:sym typeface="Glacial Indifference"/>
              </a:rPr>
              <a:t>1.</a:t>
            </a:r>
          </a:p>
        </p:txBody>
      </p:sp>
      <p:sp>
        <p:nvSpPr>
          <p:cNvPr name="TextBox 15" id="15"/>
          <p:cNvSpPr txBox="true"/>
          <p:nvPr/>
        </p:nvSpPr>
        <p:spPr>
          <a:xfrm rot="0">
            <a:off x="10155535" y="4595482"/>
            <a:ext cx="1162482" cy="1104265"/>
          </a:xfrm>
          <a:prstGeom prst="rect">
            <a:avLst/>
          </a:prstGeom>
        </p:spPr>
        <p:txBody>
          <a:bodyPr anchor="t" rtlCol="false" tIns="0" lIns="0" bIns="0" rIns="0">
            <a:spAutoFit/>
          </a:bodyPr>
          <a:lstStyle/>
          <a:p>
            <a:pPr algn="just">
              <a:lnSpc>
                <a:spcPts val="8959"/>
              </a:lnSpc>
            </a:pPr>
            <a:r>
              <a:rPr lang="en-US" sz="6399">
                <a:solidFill>
                  <a:srgbClr val="F4EEE7"/>
                </a:solidFill>
                <a:latin typeface="Glacial Indifference"/>
                <a:ea typeface="Glacial Indifference"/>
                <a:cs typeface="Glacial Indifference"/>
                <a:sym typeface="Glacial Indifference"/>
              </a:rPr>
              <a:t>2.</a:t>
            </a:r>
          </a:p>
        </p:txBody>
      </p:sp>
      <p:sp>
        <p:nvSpPr>
          <p:cNvPr name="TextBox 16" id="16"/>
          <p:cNvSpPr txBox="true"/>
          <p:nvPr/>
        </p:nvSpPr>
        <p:spPr>
          <a:xfrm rot="0">
            <a:off x="10155535" y="7050292"/>
            <a:ext cx="1162482" cy="1104265"/>
          </a:xfrm>
          <a:prstGeom prst="rect">
            <a:avLst/>
          </a:prstGeom>
        </p:spPr>
        <p:txBody>
          <a:bodyPr anchor="t" rtlCol="false" tIns="0" lIns="0" bIns="0" rIns="0">
            <a:spAutoFit/>
          </a:bodyPr>
          <a:lstStyle/>
          <a:p>
            <a:pPr algn="just">
              <a:lnSpc>
                <a:spcPts val="8959"/>
              </a:lnSpc>
            </a:pPr>
            <a:r>
              <a:rPr lang="en-US" sz="6399">
                <a:solidFill>
                  <a:srgbClr val="F4EEE7"/>
                </a:solidFill>
                <a:latin typeface="Glacial Indifference"/>
                <a:ea typeface="Glacial Indifference"/>
                <a:cs typeface="Glacial Indifference"/>
                <a:sym typeface="Glacial Indifference"/>
              </a:rPr>
              <a:t>3.</a:t>
            </a:r>
          </a:p>
        </p:txBody>
      </p:sp>
      <p:sp>
        <p:nvSpPr>
          <p:cNvPr name="TextBox 17" id="17"/>
          <p:cNvSpPr txBox="true"/>
          <p:nvPr/>
        </p:nvSpPr>
        <p:spPr>
          <a:xfrm rot="0">
            <a:off x="11153751" y="1950593"/>
            <a:ext cx="5246274" cy="1761617"/>
          </a:xfrm>
          <a:prstGeom prst="rect">
            <a:avLst/>
          </a:prstGeom>
        </p:spPr>
        <p:txBody>
          <a:bodyPr anchor="t" rtlCol="false" tIns="0" lIns="0" bIns="0" rIns="0">
            <a:spAutoFit/>
          </a:bodyPr>
          <a:lstStyle/>
          <a:p>
            <a:pPr algn="just">
              <a:lnSpc>
                <a:spcPts val="2793"/>
              </a:lnSpc>
            </a:pPr>
            <a:r>
              <a:rPr lang="en-US" sz="2199">
                <a:solidFill>
                  <a:srgbClr val="F4EEE7"/>
                </a:solidFill>
                <a:latin typeface="Glacial Indifference"/>
                <a:ea typeface="Glacial Indifference"/>
                <a:cs typeface="Glacial Indifference"/>
                <a:sym typeface="Glacial Indifference"/>
              </a:rPr>
              <a:t>We are using a Kaggle dataset name war events with over 84,151,000 images which are having various types like, combat, humanatarian ai and military vehicles and weapons.</a:t>
            </a:r>
          </a:p>
        </p:txBody>
      </p:sp>
      <p:sp>
        <p:nvSpPr>
          <p:cNvPr name="TextBox 18" id="18"/>
          <p:cNvSpPr txBox="true"/>
          <p:nvPr/>
        </p:nvSpPr>
        <p:spPr>
          <a:xfrm rot="0">
            <a:off x="11153751" y="4413554"/>
            <a:ext cx="5246274" cy="1553845"/>
          </a:xfrm>
          <a:prstGeom prst="rect">
            <a:avLst/>
          </a:prstGeom>
        </p:spPr>
        <p:txBody>
          <a:bodyPr anchor="t" rtlCol="false" tIns="0" lIns="0" bIns="0" rIns="0">
            <a:spAutoFit/>
          </a:bodyPr>
          <a:lstStyle/>
          <a:p>
            <a:pPr algn="just">
              <a:lnSpc>
                <a:spcPts val="3079"/>
              </a:lnSpc>
            </a:pPr>
            <a:r>
              <a:rPr lang="en-US" sz="2199">
                <a:solidFill>
                  <a:srgbClr val="F4EEE7"/>
                </a:solidFill>
                <a:latin typeface="Glacial Indifference"/>
                <a:ea typeface="Glacial Indifference"/>
                <a:cs typeface="Glacial Indifference"/>
                <a:sym typeface="Glacial Indifference"/>
              </a:rPr>
              <a:t>Resize images to a specified target size. Normalize pixel values to a specific range. Apply augmentation techniques such as flipping, shifting, zooming, or shearing.</a:t>
            </a:r>
          </a:p>
        </p:txBody>
      </p:sp>
      <p:sp>
        <p:nvSpPr>
          <p:cNvPr name="TextBox 19" id="19"/>
          <p:cNvSpPr txBox="true"/>
          <p:nvPr/>
        </p:nvSpPr>
        <p:spPr>
          <a:xfrm rot="0">
            <a:off x="11153751" y="6591654"/>
            <a:ext cx="5246274" cy="1944370"/>
          </a:xfrm>
          <a:prstGeom prst="rect">
            <a:avLst/>
          </a:prstGeom>
        </p:spPr>
        <p:txBody>
          <a:bodyPr anchor="t" rtlCol="false" tIns="0" lIns="0" bIns="0" rIns="0">
            <a:spAutoFit/>
          </a:bodyPr>
          <a:lstStyle/>
          <a:p>
            <a:pPr algn="just">
              <a:lnSpc>
                <a:spcPts val="3079"/>
              </a:lnSpc>
            </a:pPr>
            <a:r>
              <a:rPr lang="en-US" sz="2199">
                <a:solidFill>
                  <a:srgbClr val="F4EEE7"/>
                </a:solidFill>
                <a:latin typeface="Glacial Indifference"/>
                <a:ea typeface="Glacial Indifference"/>
                <a:cs typeface="Glacial Indifference"/>
                <a:sym typeface="Glacial Indifference"/>
              </a:rPr>
              <a:t>Apply denoising filters to reduce noise in the images. Convert images from one color space to another, image cropping and Apply batch normalization to the input of each layer.</a:t>
            </a:r>
          </a:p>
        </p:txBody>
      </p:sp>
      <p:sp>
        <p:nvSpPr>
          <p:cNvPr name="TextBox 20" id="20"/>
          <p:cNvSpPr txBox="true"/>
          <p:nvPr/>
        </p:nvSpPr>
        <p:spPr>
          <a:xfrm rot="0">
            <a:off x="4216415" y="933450"/>
            <a:ext cx="5401920" cy="2445893"/>
          </a:xfrm>
          <a:prstGeom prst="rect">
            <a:avLst/>
          </a:prstGeom>
        </p:spPr>
        <p:txBody>
          <a:bodyPr anchor="t" rtlCol="false" tIns="0" lIns="0" bIns="0" rIns="0">
            <a:spAutoFit/>
          </a:bodyPr>
          <a:lstStyle/>
          <a:p>
            <a:pPr algn="l">
              <a:lnSpc>
                <a:spcPts val="6135"/>
              </a:lnSpc>
            </a:pPr>
            <a:r>
              <a:rPr lang="en-US" sz="5199" b="true">
                <a:solidFill>
                  <a:srgbClr val="866255"/>
                </a:solidFill>
                <a:latin typeface="The Seasons Bold"/>
                <a:ea typeface="The Seasons Bold"/>
                <a:cs typeface="The Seasons Bold"/>
                <a:sym typeface="The Seasons Bold"/>
              </a:rPr>
              <a:t>COLLECTION &amp;</a:t>
            </a:r>
            <a:r>
              <a:rPr lang="en-US" sz="5199" b="true">
                <a:solidFill>
                  <a:srgbClr val="866255"/>
                </a:solidFill>
                <a:latin typeface="The Seasons Bold"/>
                <a:ea typeface="The Seasons Bold"/>
                <a:cs typeface="The Seasons Bold"/>
                <a:sym typeface="The Seasons Bold"/>
              </a:rPr>
              <a:t> Preprocessing Phase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0967944" y="3384085"/>
            <a:ext cx="2981001" cy="2963778"/>
            <a:chOff x="0" y="0"/>
            <a:chExt cx="1456808" cy="1448392"/>
          </a:xfrm>
        </p:grpSpPr>
        <p:sp>
          <p:nvSpPr>
            <p:cNvPr name="Freeform 3" id="3"/>
            <p:cNvSpPr/>
            <p:nvPr/>
          </p:nvSpPr>
          <p:spPr>
            <a:xfrm flipH="false" flipV="false" rot="0">
              <a:off x="0" y="0"/>
              <a:ext cx="1456808" cy="1448392"/>
            </a:xfrm>
            <a:custGeom>
              <a:avLst/>
              <a:gdLst/>
              <a:ahLst/>
              <a:cxnLst/>
              <a:rect r="r" b="b" t="t" l="l"/>
              <a:pathLst>
                <a:path h="1448392" w="1456808">
                  <a:moveTo>
                    <a:pt x="728404" y="0"/>
                  </a:moveTo>
                  <a:cubicBezTo>
                    <a:pt x="326118" y="0"/>
                    <a:pt x="0" y="324234"/>
                    <a:pt x="0" y="724196"/>
                  </a:cubicBezTo>
                  <a:cubicBezTo>
                    <a:pt x="0" y="1124158"/>
                    <a:pt x="326118" y="1448392"/>
                    <a:pt x="728404" y="1448392"/>
                  </a:cubicBezTo>
                  <a:cubicBezTo>
                    <a:pt x="1130691" y="1448392"/>
                    <a:pt x="1456808" y="1124158"/>
                    <a:pt x="1456808" y="724196"/>
                  </a:cubicBezTo>
                  <a:cubicBezTo>
                    <a:pt x="1456808" y="324234"/>
                    <a:pt x="1130691" y="0"/>
                    <a:pt x="728404" y="0"/>
                  </a:cubicBezTo>
                  <a:close/>
                </a:path>
              </a:pathLst>
            </a:custGeom>
            <a:solidFill>
              <a:srgbClr val="AD947E"/>
            </a:solidFill>
          </p:spPr>
        </p:sp>
        <p:sp>
          <p:nvSpPr>
            <p:cNvPr name="TextBox 4" id="4"/>
            <p:cNvSpPr txBox="true"/>
            <p:nvPr/>
          </p:nvSpPr>
          <p:spPr>
            <a:xfrm>
              <a:off x="136576" y="97687"/>
              <a:ext cx="1183657" cy="121491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621781" y="3384085"/>
            <a:ext cx="2981001" cy="2963778"/>
            <a:chOff x="0" y="0"/>
            <a:chExt cx="1456808" cy="1448392"/>
          </a:xfrm>
        </p:grpSpPr>
        <p:sp>
          <p:nvSpPr>
            <p:cNvPr name="Freeform 6" id="6"/>
            <p:cNvSpPr/>
            <p:nvPr/>
          </p:nvSpPr>
          <p:spPr>
            <a:xfrm flipH="false" flipV="false" rot="0">
              <a:off x="0" y="0"/>
              <a:ext cx="1456808" cy="1448392"/>
            </a:xfrm>
            <a:custGeom>
              <a:avLst/>
              <a:gdLst/>
              <a:ahLst/>
              <a:cxnLst/>
              <a:rect r="r" b="b" t="t" l="l"/>
              <a:pathLst>
                <a:path h="1448392" w="1456808">
                  <a:moveTo>
                    <a:pt x="728404" y="0"/>
                  </a:moveTo>
                  <a:cubicBezTo>
                    <a:pt x="326118" y="0"/>
                    <a:pt x="0" y="324234"/>
                    <a:pt x="0" y="724196"/>
                  </a:cubicBezTo>
                  <a:cubicBezTo>
                    <a:pt x="0" y="1124158"/>
                    <a:pt x="326118" y="1448392"/>
                    <a:pt x="728404" y="1448392"/>
                  </a:cubicBezTo>
                  <a:cubicBezTo>
                    <a:pt x="1130691" y="1448392"/>
                    <a:pt x="1456808" y="1124158"/>
                    <a:pt x="1456808" y="724196"/>
                  </a:cubicBezTo>
                  <a:cubicBezTo>
                    <a:pt x="1456808" y="324234"/>
                    <a:pt x="1130691" y="0"/>
                    <a:pt x="728404" y="0"/>
                  </a:cubicBezTo>
                  <a:close/>
                </a:path>
              </a:pathLst>
            </a:custGeom>
            <a:solidFill>
              <a:srgbClr val="AD947E"/>
            </a:solidFill>
          </p:spPr>
        </p:sp>
        <p:sp>
          <p:nvSpPr>
            <p:cNvPr name="TextBox 7" id="7"/>
            <p:cNvSpPr txBox="true"/>
            <p:nvPr/>
          </p:nvSpPr>
          <p:spPr>
            <a:xfrm>
              <a:off x="136576" y="97687"/>
              <a:ext cx="1183657" cy="12149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8773638"/>
            <a:ext cx="18288000" cy="1513362"/>
            <a:chOff x="0" y="0"/>
            <a:chExt cx="24384000" cy="2017815"/>
          </a:xfrm>
        </p:grpSpPr>
        <p:pic>
          <p:nvPicPr>
            <p:cNvPr name="Picture 9" id="9"/>
            <p:cNvPicPr>
              <a:picLocks noChangeAspect="true"/>
            </p:cNvPicPr>
            <p:nvPr/>
          </p:nvPicPr>
          <p:blipFill>
            <a:blip r:embed="rId2"/>
            <a:srcRect l="0" t="47243" r="0" b="47243"/>
            <a:stretch>
              <a:fillRect/>
            </a:stretch>
          </p:blipFill>
          <p:spPr>
            <a:xfrm flipH="false" flipV="false">
              <a:off x="0" y="0"/>
              <a:ext cx="24384000" cy="2017815"/>
            </a:xfrm>
            <a:prstGeom prst="rect">
              <a:avLst/>
            </a:prstGeom>
          </p:spPr>
        </p:pic>
      </p:grpSp>
      <p:sp>
        <p:nvSpPr>
          <p:cNvPr name="TextBox 10" id="10"/>
          <p:cNvSpPr txBox="true"/>
          <p:nvPr/>
        </p:nvSpPr>
        <p:spPr>
          <a:xfrm rot="0">
            <a:off x="4111346" y="904875"/>
            <a:ext cx="10517602" cy="2325243"/>
          </a:xfrm>
          <a:prstGeom prst="rect">
            <a:avLst/>
          </a:prstGeom>
        </p:spPr>
        <p:txBody>
          <a:bodyPr anchor="t" rtlCol="false" tIns="0" lIns="0" bIns="0" rIns="0">
            <a:spAutoFit/>
          </a:bodyPr>
          <a:lstStyle/>
          <a:p>
            <a:pPr algn="ctr">
              <a:lnSpc>
                <a:spcPts val="8496"/>
              </a:lnSpc>
            </a:pPr>
            <a:r>
              <a:rPr lang="en-US" b="true" sz="7200">
                <a:solidFill>
                  <a:srgbClr val="866255"/>
                </a:solidFill>
                <a:latin typeface="The Seasons Bold"/>
                <a:ea typeface="The Seasons Bold"/>
                <a:cs typeface="The Seasons Bold"/>
                <a:sym typeface="The Seasons Bold"/>
              </a:rPr>
              <a:t>DATA SOURCES  &amp; QUALITY REPORT</a:t>
            </a:r>
          </a:p>
        </p:txBody>
      </p:sp>
      <p:sp>
        <p:nvSpPr>
          <p:cNvPr name="TextBox 11" id="11"/>
          <p:cNvSpPr txBox="true"/>
          <p:nvPr/>
        </p:nvSpPr>
        <p:spPr>
          <a:xfrm rot="0">
            <a:off x="3130930" y="6760016"/>
            <a:ext cx="5955908" cy="1553845"/>
          </a:xfrm>
          <a:prstGeom prst="rect">
            <a:avLst/>
          </a:prstGeom>
        </p:spPr>
        <p:txBody>
          <a:bodyPr anchor="t" rtlCol="false" tIns="0" lIns="0" bIns="0" rIns="0">
            <a:spAutoFit/>
          </a:bodyPr>
          <a:lstStyle/>
          <a:p>
            <a:pPr algn="ctr">
              <a:lnSpc>
                <a:spcPts val="3079"/>
              </a:lnSpc>
            </a:pPr>
            <a:r>
              <a:rPr lang="en-US" sz="2199">
                <a:solidFill>
                  <a:srgbClr val="866255"/>
                </a:solidFill>
                <a:latin typeface="Glacial Indifference"/>
                <a:ea typeface="Glacial Indifference"/>
                <a:cs typeface="Glacial Indifference"/>
                <a:sym typeface="Glacial Indifference"/>
              </a:rPr>
              <a:t>For WarLens, data will be collected from various sources, including </a:t>
            </a:r>
            <a:r>
              <a:rPr lang="en-US" sz="2199">
                <a:solidFill>
                  <a:srgbClr val="866255"/>
                </a:solidFill>
                <a:latin typeface="Glacial Indifference"/>
                <a:ea typeface="Glacial Indifference"/>
                <a:cs typeface="Glacial Indifference"/>
                <a:sym typeface="Glacial Indifference"/>
              </a:rPr>
              <a:t>social media platforms, reputable news agencies, satellite imagery providers, and open source intelligence reports.</a:t>
            </a:r>
          </a:p>
        </p:txBody>
      </p:sp>
      <p:sp>
        <p:nvSpPr>
          <p:cNvPr name="TextBox 12" id="12"/>
          <p:cNvSpPr txBox="true"/>
          <p:nvPr/>
        </p:nvSpPr>
        <p:spPr>
          <a:xfrm rot="0">
            <a:off x="5272405" y="3871723"/>
            <a:ext cx="1672958" cy="1783714"/>
          </a:xfrm>
          <a:prstGeom prst="rect">
            <a:avLst/>
          </a:prstGeom>
        </p:spPr>
        <p:txBody>
          <a:bodyPr anchor="t" rtlCol="false" tIns="0" lIns="0" bIns="0" rIns="0">
            <a:spAutoFit/>
          </a:bodyPr>
          <a:lstStyle/>
          <a:p>
            <a:pPr algn="ctr">
              <a:lnSpc>
                <a:spcPts val="14560"/>
              </a:lnSpc>
            </a:pPr>
            <a:r>
              <a:rPr lang="en-US" sz="10400" b="true">
                <a:solidFill>
                  <a:srgbClr val="F4EEE7"/>
                </a:solidFill>
                <a:latin typeface="Glacial Indifference Bold"/>
                <a:ea typeface="Glacial Indifference Bold"/>
                <a:cs typeface="Glacial Indifference Bold"/>
                <a:sym typeface="Glacial Indifference Bold"/>
              </a:rPr>
              <a:t>1</a:t>
            </a:r>
          </a:p>
        </p:txBody>
      </p:sp>
      <p:sp>
        <p:nvSpPr>
          <p:cNvPr name="TextBox 13" id="13"/>
          <p:cNvSpPr txBox="true"/>
          <p:nvPr/>
        </p:nvSpPr>
        <p:spPr>
          <a:xfrm rot="0">
            <a:off x="11624084" y="3871723"/>
            <a:ext cx="1672958" cy="1783714"/>
          </a:xfrm>
          <a:prstGeom prst="rect">
            <a:avLst/>
          </a:prstGeom>
        </p:spPr>
        <p:txBody>
          <a:bodyPr anchor="t" rtlCol="false" tIns="0" lIns="0" bIns="0" rIns="0">
            <a:spAutoFit/>
          </a:bodyPr>
          <a:lstStyle/>
          <a:p>
            <a:pPr algn="ctr">
              <a:lnSpc>
                <a:spcPts val="14560"/>
              </a:lnSpc>
            </a:pPr>
            <a:r>
              <a:rPr lang="en-US" sz="10400" b="true">
                <a:solidFill>
                  <a:srgbClr val="F4EEE7"/>
                </a:solidFill>
                <a:latin typeface="Glacial Indifference Bold"/>
                <a:ea typeface="Glacial Indifference Bold"/>
                <a:cs typeface="Glacial Indifference Bold"/>
                <a:sym typeface="Glacial Indifference Bold"/>
              </a:rPr>
              <a:t>2</a:t>
            </a:r>
          </a:p>
        </p:txBody>
      </p:sp>
      <p:sp>
        <p:nvSpPr>
          <p:cNvPr name="TextBox 14" id="14"/>
          <p:cNvSpPr txBox="true"/>
          <p:nvPr/>
        </p:nvSpPr>
        <p:spPr>
          <a:xfrm rot="0">
            <a:off x="9227462" y="6760016"/>
            <a:ext cx="6461965" cy="1553845"/>
          </a:xfrm>
          <a:prstGeom prst="rect">
            <a:avLst/>
          </a:prstGeom>
        </p:spPr>
        <p:txBody>
          <a:bodyPr anchor="t" rtlCol="false" tIns="0" lIns="0" bIns="0" rIns="0">
            <a:spAutoFit/>
          </a:bodyPr>
          <a:lstStyle/>
          <a:p>
            <a:pPr algn="ctr">
              <a:lnSpc>
                <a:spcPts val="3079"/>
              </a:lnSpc>
            </a:pPr>
            <a:r>
              <a:rPr lang="en-US" sz="2199">
                <a:solidFill>
                  <a:srgbClr val="866255"/>
                </a:solidFill>
                <a:latin typeface="Glacial Indifference"/>
                <a:ea typeface="Glacial Indifference"/>
                <a:cs typeface="Glacial Indifference"/>
                <a:sym typeface="Glacial Indifference"/>
              </a:rPr>
              <a:t>Perform manual and automated validation of labels. Use a subset of images for manual verification and employ a model trained on a smaller verified dataset to predict and cross-check labels.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4267915" cy="3499691"/>
          </a:xfrm>
          <a:custGeom>
            <a:avLst/>
            <a:gdLst/>
            <a:ahLst/>
            <a:cxnLst/>
            <a:rect r="r" b="b" t="t" l="l"/>
            <a:pathLst>
              <a:path h="3499691" w="4267915">
                <a:moveTo>
                  <a:pt x="0" y="0"/>
                </a:moveTo>
                <a:lnTo>
                  <a:pt x="4267915" y="0"/>
                </a:lnTo>
                <a:lnTo>
                  <a:pt x="4267915" y="3499691"/>
                </a:lnTo>
                <a:lnTo>
                  <a:pt x="0" y="34996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415453" y="36761"/>
            <a:ext cx="5457093" cy="10287000"/>
            <a:chOff x="0" y="0"/>
            <a:chExt cx="7276124" cy="13716000"/>
          </a:xfrm>
        </p:grpSpPr>
        <p:pic>
          <p:nvPicPr>
            <p:cNvPr name="Picture 4" id="4"/>
            <p:cNvPicPr>
              <a:picLocks noChangeAspect="true"/>
            </p:cNvPicPr>
            <p:nvPr/>
          </p:nvPicPr>
          <p:blipFill>
            <a:blip r:embed="rId4"/>
            <a:srcRect l="15567" t="0" r="22087" b="21698"/>
            <a:stretch>
              <a:fillRect/>
            </a:stretch>
          </p:blipFill>
          <p:spPr>
            <a:xfrm flipH="false" flipV="false">
              <a:off x="0" y="0"/>
              <a:ext cx="7276124" cy="13716000"/>
            </a:xfrm>
            <a:prstGeom prst="rect">
              <a:avLst/>
            </a:prstGeom>
          </p:spPr>
        </p:pic>
      </p:grpSp>
      <p:sp>
        <p:nvSpPr>
          <p:cNvPr name="Freeform 5" id="5"/>
          <p:cNvSpPr/>
          <p:nvPr/>
        </p:nvSpPr>
        <p:spPr>
          <a:xfrm flipH="false" flipV="false" rot="0">
            <a:off x="1028700" y="5758609"/>
            <a:ext cx="4267915" cy="3499691"/>
          </a:xfrm>
          <a:custGeom>
            <a:avLst/>
            <a:gdLst/>
            <a:ahLst/>
            <a:cxnLst/>
            <a:rect r="r" b="b" t="t" l="l"/>
            <a:pathLst>
              <a:path h="3499691" w="4267915">
                <a:moveTo>
                  <a:pt x="0" y="0"/>
                </a:moveTo>
                <a:lnTo>
                  <a:pt x="4267915" y="0"/>
                </a:lnTo>
                <a:lnTo>
                  <a:pt x="4267915" y="3499691"/>
                </a:lnTo>
                <a:lnTo>
                  <a:pt x="0" y="34996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991385" y="1028700"/>
            <a:ext cx="4267915" cy="3499691"/>
          </a:xfrm>
          <a:custGeom>
            <a:avLst/>
            <a:gdLst/>
            <a:ahLst/>
            <a:cxnLst/>
            <a:rect r="r" b="b" t="t" l="l"/>
            <a:pathLst>
              <a:path h="3499691" w="4267915">
                <a:moveTo>
                  <a:pt x="0" y="0"/>
                </a:moveTo>
                <a:lnTo>
                  <a:pt x="4267915" y="0"/>
                </a:lnTo>
                <a:lnTo>
                  <a:pt x="4267915" y="3499691"/>
                </a:lnTo>
                <a:lnTo>
                  <a:pt x="0" y="34996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994448" y="5758609"/>
            <a:ext cx="4267915" cy="3499691"/>
          </a:xfrm>
          <a:custGeom>
            <a:avLst/>
            <a:gdLst/>
            <a:ahLst/>
            <a:cxnLst/>
            <a:rect r="r" b="b" t="t" l="l"/>
            <a:pathLst>
              <a:path h="3499691" w="4267915">
                <a:moveTo>
                  <a:pt x="0" y="0"/>
                </a:moveTo>
                <a:lnTo>
                  <a:pt x="4267915" y="0"/>
                </a:lnTo>
                <a:lnTo>
                  <a:pt x="4267915" y="3499691"/>
                </a:lnTo>
                <a:lnTo>
                  <a:pt x="0" y="34996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7033469" y="1348363"/>
            <a:ext cx="4221062" cy="2195023"/>
          </a:xfrm>
          <a:prstGeom prst="rect">
            <a:avLst/>
          </a:prstGeom>
        </p:spPr>
        <p:txBody>
          <a:bodyPr anchor="t" rtlCol="false" tIns="0" lIns="0" bIns="0" rIns="0">
            <a:spAutoFit/>
          </a:bodyPr>
          <a:lstStyle/>
          <a:p>
            <a:pPr algn="ctr">
              <a:lnSpc>
                <a:spcPts val="7950"/>
              </a:lnSpc>
            </a:pPr>
            <a:r>
              <a:rPr lang="en-US" b="true" sz="6738">
                <a:solidFill>
                  <a:srgbClr val="FFFFFF"/>
                </a:solidFill>
                <a:latin typeface="The Seasons Bold"/>
                <a:ea typeface="The Seasons Bold"/>
                <a:cs typeface="The Seasons Bold"/>
                <a:sym typeface="The Seasons Bold"/>
              </a:rPr>
              <a:t>TECH STACK</a:t>
            </a:r>
          </a:p>
        </p:txBody>
      </p:sp>
      <p:sp>
        <p:nvSpPr>
          <p:cNvPr name="TextBox 9" id="9"/>
          <p:cNvSpPr txBox="true"/>
          <p:nvPr/>
        </p:nvSpPr>
        <p:spPr>
          <a:xfrm rot="0">
            <a:off x="1553815" y="2025102"/>
            <a:ext cx="3217686" cy="1393825"/>
          </a:xfrm>
          <a:prstGeom prst="rect">
            <a:avLst/>
          </a:prstGeom>
        </p:spPr>
        <p:txBody>
          <a:bodyPr anchor="t" rtlCol="false" tIns="0" lIns="0" bIns="0" rIns="0">
            <a:spAutoFit/>
          </a:bodyPr>
          <a:lstStyle/>
          <a:p>
            <a:pPr algn="l">
              <a:lnSpc>
                <a:spcPts val="5599"/>
              </a:lnSpc>
            </a:pPr>
            <a:r>
              <a:rPr lang="en-US" sz="3999">
                <a:solidFill>
                  <a:srgbClr val="866255"/>
                </a:solidFill>
                <a:latin typeface="Glacial Indifference"/>
                <a:ea typeface="Glacial Indifference"/>
                <a:cs typeface="Glacial Indifference"/>
                <a:sym typeface="Glacial Indifference"/>
              </a:rPr>
              <a:t>RESNET 50 MODEL</a:t>
            </a:r>
          </a:p>
        </p:txBody>
      </p:sp>
      <p:sp>
        <p:nvSpPr>
          <p:cNvPr name="TextBox 10" id="10"/>
          <p:cNvSpPr txBox="true"/>
          <p:nvPr/>
        </p:nvSpPr>
        <p:spPr>
          <a:xfrm rot="0">
            <a:off x="13516499" y="2053677"/>
            <a:ext cx="3217686" cy="2223770"/>
          </a:xfrm>
          <a:prstGeom prst="rect">
            <a:avLst/>
          </a:prstGeom>
        </p:spPr>
        <p:txBody>
          <a:bodyPr anchor="t" rtlCol="false" tIns="0" lIns="0" bIns="0" rIns="0">
            <a:spAutoFit/>
          </a:bodyPr>
          <a:lstStyle/>
          <a:p>
            <a:pPr algn="l">
              <a:lnSpc>
                <a:spcPts val="4480"/>
              </a:lnSpc>
            </a:pPr>
            <a:r>
              <a:rPr lang="en-US" sz="3200">
                <a:solidFill>
                  <a:srgbClr val="866255"/>
                </a:solidFill>
                <a:latin typeface="Glacial Indifference"/>
                <a:ea typeface="Glacial Indifference"/>
                <a:cs typeface="Glacial Indifference"/>
                <a:sym typeface="Glacial Indifference"/>
              </a:rPr>
              <a:t>PYTHON NOTEBOOK IN COLLAB -TENSORFLOW</a:t>
            </a:r>
          </a:p>
        </p:txBody>
      </p:sp>
      <p:sp>
        <p:nvSpPr>
          <p:cNvPr name="TextBox 11" id="11"/>
          <p:cNvSpPr txBox="true"/>
          <p:nvPr/>
        </p:nvSpPr>
        <p:spPr>
          <a:xfrm rot="0">
            <a:off x="13516499" y="6710460"/>
            <a:ext cx="3217686" cy="1661795"/>
          </a:xfrm>
          <a:prstGeom prst="rect">
            <a:avLst/>
          </a:prstGeom>
        </p:spPr>
        <p:txBody>
          <a:bodyPr anchor="t" rtlCol="false" tIns="0" lIns="0" bIns="0" rIns="0">
            <a:spAutoFit/>
          </a:bodyPr>
          <a:lstStyle/>
          <a:p>
            <a:pPr algn="l">
              <a:lnSpc>
                <a:spcPts val="4480"/>
              </a:lnSpc>
            </a:pPr>
            <a:r>
              <a:rPr lang="en-US" sz="3200">
                <a:solidFill>
                  <a:srgbClr val="866255"/>
                </a:solidFill>
                <a:latin typeface="Glacial Indifference"/>
                <a:ea typeface="Glacial Indifference"/>
                <a:cs typeface="Glacial Indifference"/>
                <a:sym typeface="Glacial Indifference"/>
              </a:rPr>
              <a:t>PYTHON BACKEND WITH FLASK, PILLOW</a:t>
            </a:r>
          </a:p>
        </p:txBody>
      </p:sp>
      <p:sp>
        <p:nvSpPr>
          <p:cNvPr name="TextBox 12" id="12"/>
          <p:cNvSpPr txBox="true"/>
          <p:nvPr/>
        </p:nvSpPr>
        <p:spPr>
          <a:xfrm rot="0">
            <a:off x="1553815" y="6429473"/>
            <a:ext cx="3217686" cy="2223770"/>
          </a:xfrm>
          <a:prstGeom prst="rect">
            <a:avLst/>
          </a:prstGeom>
        </p:spPr>
        <p:txBody>
          <a:bodyPr anchor="t" rtlCol="false" tIns="0" lIns="0" bIns="0" rIns="0">
            <a:spAutoFit/>
          </a:bodyPr>
          <a:lstStyle/>
          <a:p>
            <a:pPr algn="l">
              <a:lnSpc>
                <a:spcPts val="4480"/>
              </a:lnSpc>
            </a:pPr>
            <a:r>
              <a:rPr lang="en-US" sz="3200">
                <a:solidFill>
                  <a:srgbClr val="866255"/>
                </a:solidFill>
                <a:latin typeface="Glacial Indifference"/>
                <a:ea typeface="Glacial Indifference"/>
                <a:cs typeface="Glacial Indifference"/>
                <a:sym typeface="Glacial Indifference"/>
              </a:rPr>
              <a:t>FULL STACK PROJECT WITH REACT FRONTEND FOR INTERFACE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0" y="36761"/>
            <a:ext cx="18288000" cy="3129020"/>
            <a:chOff x="0" y="0"/>
            <a:chExt cx="24384000" cy="4172027"/>
          </a:xfrm>
        </p:grpSpPr>
        <p:pic>
          <p:nvPicPr>
            <p:cNvPr name="Picture 3" id="3"/>
            <p:cNvPicPr>
              <a:picLocks noChangeAspect="true"/>
            </p:cNvPicPr>
            <p:nvPr/>
          </p:nvPicPr>
          <p:blipFill>
            <a:blip r:embed="rId2"/>
            <a:srcRect l="0" t="44296" r="0" b="44296"/>
            <a:stretch>
              <a:fillRect/>
            </a:stretch>
          </p:blipFill>
          <p:spPr>
            <a:xfrm flipH="false" flipV="false">
              <a:off x="0" y="0"/>
              <a:ext cx="24384000" cy="4172027"/>
            </a:xfrm>
            <a:prstGeom prst="rect">
              <a:avLst/>
            </a:prstGeom>
          </p:spPr>
        </p:pic>
      </p:grpSp>
      <p:sp>
        <p:nvSpPr>
          <p:cNvPr name="TextBox 4" id="4"/>
          <p:cNvSpPr txBox="true"/>
          <p:nvPr/>
        </p:nvSpPr>
        <p:spPr>
          <a:xfrm rot="0">
            <a:off x="1945843" y="5683164"/>
            <a:ext cx="14641730" cy="3462655"/>
          </a:xfrm>
          <a:prstGeom prst="rect">
            <a:avLst/>
          </a:prstGeom>
        </p:spPr>
        <p:txBody>
          <a:bodyPr anchor="t" rtlCol="false" tIns="0" lIns="0" bIns="0" rIns="0">
            <a:spAutoFit/>
          </a:bodyPr>
          <a:lstStyle/>
          <a:p>
            <a:pPr algn="just">
              <a:lnSpc>
                <a:spcPts val="3919"/>
              </a:lnSpc>
            </a:pPr>
            <a:r>
              <a:rPr lang="en-US" sz="2799">
                <a:solidFill>
                  <a:srgbClr val="866255"/>
                </a:solidFill>
                <a:latin typeface="Glacial Indifference"/>
                <a:ea typeface="Glacial Indifference"/>
                <a:cs typeface="Glacial Indifference"/>
                <a:sym typeface="Glacial Indifference"/>
              </a:rPr>
              <a:t>The project has a drastic improvement from the initial idea of using MobileNet model, from which the predictions were of very detection rate ranging from 65% to 75% only, showing 90% in accuracy of the model, which were not efficient for the project, as it is very low and project scope expects to have a more accurate model needed, hence we shifted to ResNet 50 which is more powerful than the existing model using MobileNet to improve the overall accuracy rate and decreasing the loss of the model, that improves the model by 75% to 85%, in detection rate, improving the model to 92.5%.</a:t>
            </a:r>
          </a:p>
        </p:txBody>
      </p:sp>
      <p:sp>
        <p:nvSpPr>
          <p:cNvPr name="TextBox 5" id="5"/>
          <p:cNvSpPr txBox="true"/>
          <p:nvPr/>
        </p:nvSpPr>
        <p:spPr>
          <a:xfrm rot="0">
            <a:off x="4007907" y="3923158"/>
            <a:ext cx="10517602" cy="1388334"/>
          </a:xfrm>
          <a:prstGeom prst="rect">
            <a:avLst/>
          </a:prstGeom>
        </p:spPr>
        <p:txBody>
          <a:bodyPr anchor="t" rtlCol="false" tIns="0" lIns="0" bIns="0" rIns="0">
            <a:spAutoFit/>
          </a:bodyPr>
          <a:lstStyle/>
          <a:p>
            <a:pPr algn="ctr">
              <a:lnSpc>
                <a:spcPts val="9544"/>
              </a:lnSpc>
            </a:pPr>
            <a:r>
              <a:rPr lang="en-US" b="true" sz="8088">
                <a:solidFill>
                  <a:srgbClr val="866255"/>
                </a:solidFill>
                <a:latin typeface="The Seasons Bold"/>
                <a:ea typeface="The Seasons Bold"/>
                <a:cs typeface="The Seasons Bold"/>
                <a:sym typeface="The Seasons Bold"/>
              </a:rPr>
              <a:t>IMPROVEMENT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6135623" y="0"/>
            <a:ext cx="2152377" cy="10287000"/>
            <a:chOff x="0" y="0"/>
            <a:chExt cx="2869836" cy="13716000"/>
          </a:xfrm>
        </p:grpSpPr>
        <p:pic>
          <p:nvPicPr>
            <p:cNvPr name="Picture 3" id="3"/>
            <p:cNvPicPr>
              <a:picLocks noChangeAspect="true"/>
            </p:cNvPicPr>
            <p:nvPr/>
          </p:nvPicPr>
          <p:blipFill>
            <a:blip r:embed="rId2"/>
            <a:srcRect l="34297" t="0" r="34297" b="0"/>
            <a:stretch>
              <a:fillRect/>
            </a:stretch>
          </p:blipFill>
          <p:spPr>
            <a:xfrm flipH="false" flipV="false">
              <a:off x="0" y="0"/>
              <a:ext cx="2869836" cy="13716000"/>
            </a:xfrm>
            <a:prstGeom prst="rect">
              <a:avLst/>
            </a:prstGeom>
          </p:spPr>
        </p:pic>
      </p:grpSp>
      <p:grpSp>
        <p:nvGrpSpPr>
          <p:cNvPr name="Group 4" id="4"/>
          <p:cNvGrpSpPr/>
          <p:nvPr/>
        </p:nvGrpSpPr>
        <p:grpSpPr>
          <a:xfrm rot="0">
            <a:off x="0" y="0"/>
            <a:ext cx="2152377" cy="10287000"/>
            <a:chOff x="0" y="0"/>
            <a:chExt cx="2869836" cy="13716000"/>
          </a:xfrm>
        </p:grpSpPr>
        <p:pic>
          <p:nvPicPr>
            <p:cNvPr name="Picture 5" id="5"/>
            <p:cNvPicPr>
              <a:picLocks noChangeAspect="true"/>
            </p:cNvPicPr>
            <p:nvPr/>
          </p:nvPicPr>
          <p:blipFill>
            <a:blip r:embed="rId3"/>
            <a:srcRect l="34297" t="0" r="34297" b="0"/>
            <a:stretch>
              <a:fillRect/>
            </a:stretch>
          </p:blipFill>
          <p:spPr>
            <a:xfrm flipH="false" flipV="false">
              <a:off x="0" y="0"/>
              <a:ext cx="2869836" cy="13716000"/>
            </a:xfrm>
            <a:prstGeom prst="rect">
              <a:avLst/>
            </a:prstGeom>
          </p:spPr>
        </p:pic>
      </p:grpSp>
      <p:sp>
        <p:nvSpPr>
          <p:cNvPr name="Freeform 6" id="6"/>
          <p:cNvSpPr/>
          <p:nvPr/>
        </p:nvSpPr>
        <p:spPr>
          <a:xfrm flipH="false" flipV="false" rot="0">
            <a:off x="5185915" y="1192551"/>
            <a:ext cx="7916171" cy="8410274"/>
          </a:xfrm>
          <a:custGeom>
            <a:avLst/>
            <a:gdLst/>
            <a:ahLst/>
            <a:cxnLst/>
            <a:rect r="r" b="b" t="t" l="l"/>
            <a:pathLst>
              <a:path h="8410274" w="7916171">
                <a:moveTo>
                  <a:pt x="0" y="0"/>
                </a:moveTo>
                <a:lnTo>
                  <a:pt x="7916170" y="0"/>
                </a:lnTo>
                <a:lnTo>
                  <a:pt x="7916170" y="8410274"/>
                </a:lnTo>
                <a:lnTo>
                  <a:pt x="0" y="8410274"/>
                </a:lnTo>
                <a:lnTo>
                  <a:pt x="0" y="0"/>
                </a:lnTo>
                <a:close/>
              </a:path>
            </a:pathLst>
          </a:custGeom>
          <a:blipFill>
            <a:blip r:embed="rId4"/>
            <a:stretch>
              <a:fillRect l="0" t="0" r="0" b="0"/>
            </a:stretch>
          </a:blipFill>
        </p:spPr>
      </p:sp>
      <p:sp>
        <p:nvSpPr>
          <p:cNvPr name="TextBox 7" id="7"/>
          <p:cNvSpPr txBox="true"/>
          <p:nvPr/>
        </p:nvSpPr>
        <p:spPr>
          <a:xfrm rot="0">
            <a:off x="4064430" y="136797"/>
            <a:ext cx="10517602" cy="819912"/>
          </a:xfrm>
          <a:prstGeom prst="rect">
            <a:avLst/>
          </a:prstGeom>
        </p:spPr>
        <p:txBody>
          <a:bodyPr anchor="t" rtlCol="false" tIns="0" lIns="0" bIns="0" rIns="0">
            <a:spAutoFit/>
          </a:bodyPr>
          <a:lstStyle/>
          <a:p>
            <a:pPr algn="ctr">
              <a:lnSpc>
                <a:spcPts val="5664"/>
              </a:lnSpc>
            </a:pPr>
            <a:r>
              <a:rPr lang="en-US" b="true" sz="4800">
                <a:solidFill>
                  <a:srgbClr val="866255"/>
                </a:solidFill>
                <a:latin typeface="The Seasons Bold"/>
                <a:ea typeface="The Seasons Bold"/>
                <a:cs typeface="The Seasons Bold"/>
                <a:sym typeface="The Seasons Bold"/>
              </a:rPr>
              <a:t>ARCHITECTURE DIAGRAM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DAGVh-YuA54</dc:identifier>
  <dcterms:modified xsi:type="dcterms:W3CDTF">2011-08-01T06:04:30Z</dcterms:modified>
  <cp:revision>1</cp:revision>
  <dc:title>PROJECT I REVIEW II</dc:title>
</cp:coreProperties>
</file>